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handoutMasterIdLst>
    <p:handoutMasterId r:id="rId50"/>
  </p:handoutMasterIdLst>
  <p:sldIdLst>
    <p:sldId id="364" r:id="rId2"/>
    <p:sldId id="387" r:id="rId3"/>
    <p:sldId id="258" r:id="rId4"/>
    <p:sldId id="265" r:id="rId5"/>
    <p:sldId id="348" r:id="rId6"/>
    <p:sldId id="388" r:id="rId7"/>
    <p:sldId id="366" r:id="rId8"/>
    <p:sldId id="368" r:id="rId9"/>
    <p:sldId id="302"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06" r:id="rId27"/>
    <p:sldId id="407" r:id="rId28"/>
    <p:sldId id="30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304" r:id="rId43"/>
    <p:sldId id="401" r:id="rId44"/>
    <p:sldId id="402" r:id="rId45"/>
    <p:sldId id="365" r:id="rId46"/>
    <p:sldId id="389" r:id="rId47"/>
    <p:sldId id="324" r:id="rId48"/>
  </p:sldIdLst>
  <p:sldSz cx="12192000" cy="6858000"/>
  <p:notesSz cx="6858000" cy="9144000"/>
  <p:custDataLst>
    <p:tags r:id="rId5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02D"/>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78337" autoAdjust="0"/>
  </p:normalViewPr>
  <p:slideViewPr>
    <p:cSldViewPr snapToGrid="0">
      <p:cViewPr varScale="1">
        <p:scale>
          <a:sx n="86" d="100"/>
          <a:sy n="86" d="100"/>
        </p:scale>
        <p:origin x="1626" y="84"/>
      </p:cViewPr>
      <p:guideLst>
        <p:guide orient="horz" pos="2568"/>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tags" Target="tags/tag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10</c:v>
                </c:pt>
                <c:pt idx="1">
                  <c:v>25</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75</c:v>
                </c:pt>
                <c:pt idx="1">
                  <c:v>70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2024/11/19</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1.png>
</file>

<file path=ppt/media/image12.png>
</file>

<file path=ppt/media/image13.png>
</file>

<file path=ppt/media/image130.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2024/11/19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8849B-15A7-9762-4E37-9532E9FD0F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DCE20-A35C-0B8C-1F20-F2974B0F8C0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69C55FD-3773-507E-32CA-C7F71EDEDF8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E0E0A880-A814-805B-4E3F-2FD6EAE78FAE}"/>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3101481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42</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ECFD8-9A66-2FDF-E8F1-622607662DA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133C2A9-889C-4FA3-8C27-A1739BD1C46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149B80-963E-362B-E82D-648A3668B22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960FC79-31D3-3B21-F2AB-E8C150A389EA}"/>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23877884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模組</a:t>
            </a:r>
            <a:r>
              <a:rPr lang="en-US" altLang="zh-TW" dirty="0"/>
              <a:t>-LWE </a:t>
            </a:r>
            <a:r>
              <a:rPr lang="zh-TW" altLang="en-US" dirty="0"/>
              <a:t>問題將 </a:t>
            </a:r>
            <a:r>
              <a:rPr lang="en-US" altLang="zh-TW" dirty="0"/>
              <a:t>LWE </a:t>
            </a:r>
            <a:r>
              <a:rPr lang="zh-TW" altLang="en-US" dirty="0"/>
              <a:t>和 </a:t>
            </a:r>
            <a:r>
              <a:rPr lang="en-US" altLang="zh-TW" dirty="0"/>
              <a:t>ring-LWE </a:t>
            </a:r>
            <a:r>
              <a:rPr lang="zh-TW" altLang="en-US" dirty="0"/>
              <a:t>泛化。可以看作是將 </a:t>
            </a:r>
            <a:r>
              <a:rPr lang="en-US" altLang="zh-TW" dirty="0"/>
              <a:t>LWE </a:t>
            </a:r>
            <a:r>
              <a:rPr lang="zh-TW" altLang="en-US" dirty="0"/>
              <a:t>的每個整數項替換為 </a:t>
            </a:r>
            <a:r>
              <a:rPr lang="en-US" altLang="zh-TW" dirty="0" err="1"/>
              <a:t>Rq</a:t>
            </a:r>
            <a:r>
              <a:rPr lang="zh-TW" altLang="en-US" dirty="0"/>
              <a:t>中的元素。在 </a:t>
            </a:r>
            <a:r>
              <a:rPr lang="en-US" altLang="zh-TW" dirty="0"/>
              <a:t>LWE </a:t>
            </a:r>
            <a:r>
              <a:rPr lang="zh-TW" altLang="en-US" dirty="0"/>
              <a:t>中，運算 </a:t>
            </a:r>
            <a:r>
              <a:rPr lang="en-US" altLang="zh-TW" dirty="0" err="1"/>
              <a:t>As+e</a:t>
            </a:r>
            <a:r>
              <a:rPr lang="zh-TW" altLang="en-US" dirty="0"/>
              <a:t>的變數是整數。而在模組</a:t>
            </a:r>
            <a:r>
              <a:rPr lang="en-US" altLang="zh-TW" dirty="0"/>
              <a:t>-LWE </a:t>
            </a:r>
            <a:r>
              <a:rPr lang="zh-TW" altLang="en-US" dirty="0"/>
              <a:t>中，</a:t>
            </a:r>
            <a:r>
              <a:rPr lang="en-US" altLang="zh-TW" dirty="0"/>
              <a:t>A</a:t>
            </a:r>
            <a:r>
              <a:rPr lang="zh-TW" altLang="en-US" dirty="0"/>
              <a:t>是由 </a:t>
            </a:r>
            <a:r>
              <a:rPr lang="en-US" altLang="zh-TW" dirty="0" err="1"/>
              <a:t>Rq</a:t>
            </a:r>
            <a:r>
              <a:rPr lang="zh-TW" altLang="en-US" dirty="0"/>
              <a:t>中的多項式組成的矩陣，</a:t>
            </a:r>
            <a:r>
              <a:rPr lang="en-US" altLang="zh-TW" dirty="0"/>
              <a:t>s</a:t>
            </a:r>
            <a:r>
              <a:rPr lang="zh-TW" altLang="en-US" dirty="0"/>
              <a:t>和 </a:t>
            </a:r>
            <a:r>
              <a:rPr lang="en-US" altLang="zh-TW" dirty="0"/>
              <a:t>e</a:t>
            </a:r>
            <a:r>
              <a:rPr lang="zh-TW" altLang="en-US" dirty="0"/>
              <a:t>是相同環中多項式的向量。</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4.emf"/><Relationship Id="rId5" Type="http://schemas.openxmlformats.org/officeDocument/2006/relationships/package" Target="../embeddings/Microsoft_Visio_Drawing1.vsdx"/><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6.png"/><Relationship Id="rId7" Type="http://schemas.openxmlformats.org/officeDocument/2006/relationships/image" Target="../media/image49.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48.png"/><Relationship Id="rId5" Type="http://schemas.openxmlformats.org/officeDocument/2006/relationships/image" Target="../media/image470.png"/><Relationship Id="rId4" Type="http://schemas.openxmlformats.org/officeDocument/2006/relationships/image" Target="../media/image47.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53.png"/></Relationships>
</file>

<file path=ppt/slides/_rels/slide32.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3.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66.png"/></Relationships>
</file>

<file path=ppt/slides/_rels/slide35.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67.png"/><Relationship Id="rId7" Type="http://schemas.openxmlformats.org/officeDocument/2006/relationships/image" Target="../media/image7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36.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3.png"/><Relationship Id="rId3" Type="http://schemas.openxmlformats.org/officeDocument/2006/relationships/image" Target="../media/image73.png"/><Relationship Id="rId7" Type="http://schemas.openxmlformats.org/officeDocument/2006/relationships/image" Target="../media/image77.png"/><Relationship Id="rId12" Type="http://schemas.openxmlformats.org/officeDocument/2006/relationships/image" Target="../media/image82.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5" Type="http://schemas.openxmlformats.org/officeDocument/2006/relationships/image" Target="../media/image85.pn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png"/><Relationship Id="rId14" Type="http://schemas.openxmlformats.org/officeDocument/2006/relationships/image" Target="../media/image84.png"/></Relationships>
</file>

<file path=ppt/slides/_rels/slide37.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 Id="rId9" Type="http://schemas.openxmlformats.org/officeDocument/2006/relationships/image" Target="../media/image92.png"/></Relationships>
</file>

<file path=ppt/slides/_rels/slide38.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39.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98.emf"/></Relationships>
</file>

<file path=ppt/slides/_rels/slide41.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101.png"/><Relationship Id="rId4" Type="http://schemas.openxmlformats.org/officeDocument/2006/relationships/image" Target="../media/image100.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hyperlink" Target="http://dx.doi.org/10.6028/nist.fips.204.ipd"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130.png"/><Relationship Id="rId7" Type="http://schemas.openxmlformats.org/officeDocument/2006/relationships/image" Target="../media/image105.png"/><Relationship Id="rId2" Type="http://schemas.openxmlformats.org/officeDocument/2006/relationships/notesSlide" Target="../notesSlides/notesSlide47.xml"/><Relationship Id="rId1" Type="http://schemas.openxmlformats.org/officeDocument/2006/relationships/slideLayout" Target="../slideLayouts/slideLayout6.xml"/><Relationship Id="rId6" Type="http://schemas.openxmlformats.org/officeDocument/2006/relationships/image" Target="../media/image160.png"/><Relationship Id="rId5" Type="http://schemas.openxmlformats.org/officeDocument/2006/relationships/image" Target="../media/image104.png"/><Relationship Id="rId4" Type="http://schemas.openxmlformats.org/officeDocument/2006/relationships/image" Target="../media/image103.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png"/><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D9637A93-ED25-4D98-A05A-FF89A67572D1}"/>
              </a:ext>
            </a:extLst>
          </p:cNvPr>
          <p:cNvSpPr/>
          <p:nvPr/>
        </p:nvSpPr>
        <p:spPr>
          <a:xfrm>
            <a:off x="0" y="-1"/>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grpSp>
        <p:nvGrpSpPr>
          <p:cNvPr id="29" name="组合 28"/>
          <p:cNvGrpSpPr/>
          <p:nvPr/>
        </p:nvGrpSpPr>
        <p:grpSpPr>
          <a:xfrm>
            <a:off x="211282" y="-1950894"/>
            <a:ext cx="11617036" cy="10759787"/>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for Post-Quantum Cryptography ML-DSA Based on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9149994" cy="400110"/>
            <a:chOff x="568442" y="319364"/>
            <a:chExt cx="9149994" cy="400111"/>
          </a:xfrm>
        </p:grpSpPr>
        <p:sp>
          <p:nvSpPr>
            <p:cNvPr id="55" name="文本框 23"/>
            <p:cNvSpPr txBox="1"/>
            <p:nvPr/>
          </p:nvSpPr>
          <p:spPr>
            <a:xfrm>
              <a:off x="665958" y="319364"/>
              <a:ext cx="905247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主要演算法</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p>
        </p:txBody>
      </p:sp>
      <p:grpSp>
        <p:nvGrpSpPr>
          <p:cNvPr id="13" name="群組 12">
            <a:extLst>
              <a:ext uri="{FF2B5EF4-FFF2-40B4-BE49-F238E27FC236}">
                <a16:creationId xmlns:a16="http://schemas.microsoft.com/office/drawing/2014/main" id="{E174EC01-5FEB-4403-BC84-09DCCB88A787}"/>
              </a:ext>
            </a:extLst>
          </p:cNvPr>
          <p:cNvGrpSpPr/>
          <p:nvPr/>
        </p:nvGrpSpPr>
        <p:grpSpPr>
          <a:xfrm>
            <a:off x="5023556" y="966876"/>
            <a:ext cx="4371976" cy="5640325"/>
            <a:chOff x="5294538" y="281503"/>
            <a:chExt cx="6000751" cy="7725331"/>
          </a:xfrm>
        </p:grpSpPr>
        <p:graphicFrame>
          <p:nvGraphicFramePr>
            <p:cNvPr id="10" name="物件 9">
              <a:extLst>
                <a:ext uri="{FF2B5EF4-FFF2-40B4-BE49-F238E27FC236}">
                  <a16:creationId xmlns:a16="http://schemas.microsoft.com/office/drawing/2014/main" id="{C21CF939-90AE-4376-90AB-641D3164F4D6}"/>
                </a:ext>
              </a:extLst>
            </p:cNvPr>
            <p:cNvGraphicFramePr>
              <a:graphicFrameLocks noChangeAspect="1"/>
            </p:cNvGraphicFramePr>
            <p:nvPr/>
          </p:nvGraphicFramePr>
          <p:xfrm>
            <a:off x="5294539" y="5339834"/>
            <a:ext cx="5010150" cy="2667000"/>
          </p:xfrm>
          <a:graphic>
            <a:graphicData uri="http://schemas.openxmlformats.org/presentationml/2006/ole">
              <mc:AlternateContent xmlns:mc="http://schemas.openxmlformats.org/markup-compatibility/2006">
                <mc:Choice xmlns:v="urn:schemas-microsoft-com:vml" Requires="v">
                  <p:oleObj name="Visio" r:id="rId3" imgW="5009940" imgH="2666974" progId="Visio.Drawing.15">
                    <p:embed/>
                  </p:oleObj>
                </mc:Choice>
                <mc:Fallback>
                  <p:oleObj name="Visio" r:id="rId3" imgW="5009940" imgH="2666974" progId="Visio.Drawing.15">
                    <p:embed/>
                    <p:pic>
                      <p:nvPicPr>
                        <p:cNvPr id="10" name="物件 9">
                          <a:extLst>
                            <a:ext uri="{FF2B5EF4-FFF2-40B4-BE49-F238E27FC236}">
                              <a16:creationId xmlns:a16="http://schemas.microsoft.com/office/drawing/2014/main" id="{C21CF939-90AE-4376-90AB-641D3164F4D6}"/>
                            </a:ext>
                          </a:extLst>
                        </p:cNvPr>
                        <p:cNvPicPr/>
                        <p:nvPr/>
                      </p:nvPicPr>
                      <p:blipFill>
                        <a:blip r:embed="rId4"/>
                        <a:stretch>
                          <a:fillRect/>
                        </a:stretch>
                      </p:blipFill>
                      <p:spPr>
                        <a:xfrm>
                          <a:off x="5294539" y="5339834"/>
                          <a:ext cx="5010150" cy="2667000"/>
                        </a:xfrm>
                        <a:prstGeom prst="rect">
                          <a:avLst/>
                        </a:prstGeom>
                      </p:spPr>
                    </p:pic>
                  </p:oleObj>
                </mc:Fallback>
              </mc:AlternateContent>
            </a:graphicData>
          </a:graphic>
        </p:graphicFrame>
        <p:graphicFrame>
          <p:nvGraphicFramePr>
            <p:cNvPr id="11" name="物件 10">
              <a:extLst>
                <a:ext uri="{FF2B5EF4-FFF2-40B4-BE49-F238E27FC236}">
                  <a16:creationId xmlns:a16="http://schemas.microsoft.com/office/drawing/2014/main" id="{8E9E3B92-1C1C-4E8B-81CC-B07B8206C4F8}"/>
                </a:ext>
              </a:extLst>
            </p:cNvPr>
            <p:cNvGraphicFramePr>
              <a:graphicFrameLocks noChangeAspect="1"/>
            </p:cNvGraphicFramePr>
            <p:nvPr/>
          </p:nvGraphicFramePr>
          <p:xfrm>
            <a:off x="5294539" y="2367756"/>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11" name="物件 10">
                          <a:extLst>
                            <a:ext uri="{FF2B5EF4-FFF2-40B4-BE49-F238E27FC236}">
                              <a16:creationId xmlns:a16="http://schemas.microsoft.com/office/drawing/2014/main" id="{8E9E3B92-1C1C-4E8B-81CC-B07B8206C4F8}"/>
                            </a:ext>
                          </a:extLst>
                        </p:cNvPr>
                        <p:cNvPicPr/>
                        <p:nvPr/>
                      </p:nvPicPr>
                      <p:blipFill>
                        <a:blip r:embed="rId6"/>
                        <a:stretch>
                          <a:fillRect/>
                        </a:stretch>
                      </p:blipFill>
                      <p:spPr>
                        <a:xfrm>
                          <a:off x="5294539" y="2367756"/>
                          <a:ext cx="6000750" cy="2667000"/>
                        </a:xfrm>
                        <a:prstGeom prst="rect">
                          <a:avLst/>
                        </a:prstGeom>
                      </p:spPr>
                    </p:pic>
                  </p:oleObj>
                </mc:Fallback>
              </mc:AlternateContent>
            </a:graphicData>
          </a:graphic>
        </p:graphicFrame>
        <p:graphicFrame>
          <p:nvGraphicFramePr>
            <p:cNvPr id="12" name="物件 11">
              <a:extLst>
                <a:ext uri="{FF2B5EF4-FFF2-40B4-BE49-F238E27FC236}">
                  <a16:creationId xmlns:a16="http://schemas.microsoft.com/office/drawing/2014/main" id="{1781FFD7-82A5-42F6-9D43-02A2EFC4440D}"/>
                </a:ext>
              </a:extLst>
            </p:cNvPr>
            <p:cNvGraphicFramePr>
              <a:graphicFrameLocks noChangeAspect="1"/>
            </p:cNvGraphicFramePr>
            <p:nvPr/>
          </p:nvGraphicFramePr>
          <p:xfrm>
            <a:off x="5294538" y="281503"/>
            <a:ext cx="3838575" cy="1781175"/>
          </p:xfrm>
          <a:graphic>
            <a:graphicData uri="http://schemas.openxmlformats.org/presentationml/2006/ole">
              <mc:AlternateContent xmlns:mc="http://schemas.openxmlformats.org/markup-compatibility/2006">
                <mc:Choice xmlns:v="urn:schemas-microsoft-com:vml" Requires="v">
                  <p:oleObj name="Visio" r:id="rId7" imgW="3838398" imgH="1781111" progId="Visio.Drawing.15">
                    <p:embed/>
                  </p:oleObj>
                </mc:Choice>
                <mc:Fallback>
                  <p:oleObj name="Visio" r:id="rId7" imgW="3838398" imgH="1781111" progId="Visio.Drawing.15">
                    <p:embed/>
                    <p:pic>
                      <p:nvPicPr>
                        <p:cNvPr id="12" name="物件 11">
                          <a:extLst>
                            <a:ext uri="{FF2B5EF4-FFF2-40B4-BE49-F238E27FC236}">
                              <a16:creationId xmlns:a16="http://schemas.microsoft.com/office/drawing/2014/main" id="{1781FFD7-82A5-42F6-9D43-02A2EFC4440D}"/>
                            </a:ext>
                          </a:extLst>
                        </p:cNvPr>
                        <p:cNvPicPr/>
                        <p:nvPr/>
                      </p:nvPicPr>
                      <p:blipFill>
                        <a:blip r:embed="rId8"/>
                        <a:stretch>
                          <a:fillRect/>
                        </a:stretch>
                      </p:blipFill>
                      <p:spPr>
                        <a:xfrm>
                          <a:off x="5294538" y="281503"/>
                          <a:ext cx="3838575" cy="1781175"/>
                        </a:xfrm>
                        <a:prstGeom prst="rect">
                          <a:avLst/>
                        </a:prstGeom>
                      </p:spPr>
                    </p:pic>
                  </p:oleObj>
                </mc:Fallback>
              </mc:AlternateContent>
            </a:graphicData>
          </a:graphic>
        </p:graphicFrame>
      </p:grpSp>
      <p:sp>
        <p:nvSpPr>
          <p:cNvPr id="3" name="文字方塊 2">
            <a:extLst>
              <a:ext uri="{FF2B5EF4-FFF2-40B4-BE49-F238E27FC236}">
                <a16:creationId xmlns:a16="http://schemas.microsoft.com/office/drawing/2014/main" id="{CB76C02D-F21D-E7F4-4943-917E40115E3F}"/>
              </a:ext>
            </a:extLst>
          </p:cNvPr>
          <p:cNvSpPr txBox="1"/>
          <p:nvPr/>
        </p:nvSpPr>
        <p:spPr>
          <a:xfrm>
            <a:off x="970845" y="1125478"/>
            <a:ext cx="4154311" cy="3970318"/>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verification (Verify)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13</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15</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文字方塊 1">
            <a:extLst>
              <a:ext uri="{FF2B5EF4-FFF2-40B4-BE49-F238E27FC236}">
                <a16:creationId xmlns:a16="http://schemas.microsoft.com/office/drawing/2014/main" id="{A67A8E73-9930-F714-4DFB-56201123CC5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文字方塊 1">
            <a:extLst>
              <a:ext uri="{FF2B5EF4-FFF2-40B4-BE49-F238E27FC236}">
                <a16:creationId xmlns:a16="http://schemas.microsoft.com/office/drawing/2014/main" id="{00B845E5-0198-0BD0-C493-9D20C988C8F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3" name="文字方塊 2">
            <a:extLst>
              <a:ext uri="{FF2B5EF4-FFF2-40B4-BE49-F238E27FC236}">
                <a16:creationId xmlns:a16="http://schemas.microsoft.com/office/drawing/2014/main" id="{A7787B72-2FAA-C2B9-AC9B-C3C2FDA686E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18</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9BCD660E-6E8D-4B7E-B81C-E3349804A513}"/>
              </a:ext>
            </a:extLst>
          </p:cNvPr>
          <p:cNvSpPr/>
          <p:nvPr/>
        </p:nvSpPr>
        <p:spPr>
          <a:xfrm>
            <a:off x="0" y="0"/>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3278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5" grpId="0"/>
      <p:bldP spid="19" grpId="0"/>
      <p:bldP spid="33" grpId="0"/>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文字方塊 1">
            <a:extLst>
              <a:ext uri="{FF2B5EF4-FFF2-40B4-BE49-F238E27FC236}">
                <a16:creationId xmlns:a16="http://schemas.microsoft.com/office/drawing/2014/main" id="{8A791B68-0DB8-7526-4899-FE3F788BBBB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文字方塊 1">
            <a:extLst>
              <a:ext uri="{FF2B5EF4-FFF2-40B4-BE49-F238E27FC236}">
                <a16:creationId xmlns:a16="http://schemas.microsoft.com/office/drawing/2014/main" id="{7D13BEDD-C9C9-EE57-AE3E-FB9D3992A8E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C6BB7-ADAD-B276-BA7E-8C55F3958423}"/>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D8B7EDF-2435-90A8-0F62-43C2F1496C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33D5A8D3-796E-1021-FE25-D320BC332B5A}"/>
              </a:ext>
            </a:extLst>
          </p:cNvPr>
          <p:cNvSpPr txBox="1"/>
          <p:nvPr/>
        </p:nvSpPr>
        <p:spPr>
          <a:xfrm>
            <a:off x="3815254" y="2942149"/>
            <a:ext cx="7937513" cy="1323439"/>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ED058A53-AE0B-C0B8-41C2-3502D380578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842E6986-6792-D623-A380-374333978BE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A5F4C4F8-00D7-8F2E-3FEB-85C480407C0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8A40E0D9-78D3-E1CF-2393-28F1209D010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39A7785-ED22-E903-2FCF-60E3F755CD2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69984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p>
        </p:txBody>
      </p:sp>
      <p:graphicFrame>
        <p:nvGraphicFramePr>
          <p:cNvPr id="3" name="物件 2">
            <a:extLst>
              <a:ext uri="{FF2B5EF4-FFF2-40B4-BE49-F238E27FC236}">
                <a16:creationId xmlns:a16="http://schemas.microsoft.com/office/drawing/2014/main" id="{B37EF726-E579-4CEF-AC32-4F392857C1EE}"/>
              </a:ext>
            </a:extLst>
          </p:cNvPr>
          <p:cNvGraphicFramePr>
            <a:graphicFrameLocks noChangeAspect="1"/>
          </p:cNvGraphicFramePr>
          <p:nvPr>
            <p:extLst>
              <p:ext uri="{D42A27DB-BD31-4B8C-83A1-F6EECF244321}">
                <p14:modId xmlns:p14="http://schemas.microsoft.com/office/powerpoint/2010/main" val="2068254098"/>
              </p:ext>
            </p:extLst>
          </p:nvPr>
        </p:nvGraphicFramePr>
        <p:xfrm>
          <a:off x="1808648" y="738301"/>
          <a:ext cx="7482610" cy="5633829"/>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0" name=""/>
                      <p:cNvPicPr/>
                      <p:nvPr/>
                    </p:nvPicPr>
                    <p:blipFill>
                      <a:blip r:embed="rId4"/>
                      <a:stretch>
                        <a:fillRect/>
                      </a:stretch>
                    </p:blipFill>
                    <p:spPr>
                      <a:xfrm>
                        <a:off x="1808648" y="738301"/>
                        <a:ext cx="7482610" cy="5633829"/>
                      </a:xfrm>
                      <a:prstGeom prst="rect">
                        <a:avLst/>
                      </a:prstGeom>
                    </p:spPr>
                  </p:pic>
                </p:oleObj>
              </mc:Fallback>
            </mc:AlternateContent>
          </a:graphicData>
        </a:graphic>
      </p:graphicFrame>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DBCF1DD-5A6A-76E7-D5D3-39027E842DA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F52F905-A2FB-FB6B-7969-1CF12C7449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p>
        </p:txBody>
      </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2926601-9E58-C5B4-F54D-C42CCF8A740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ED37C70-E979-35CF-4EB3-67F08C1D67B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p>
        </p:txBody>
      </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4E73384-6F04-9354-A1AC-AC483E0F166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0C1ED2B-F56A-08A9-1545-6E25F8D2789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p>
        </p:txBody>
      </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35FB925-7805-E164-B858-B8D861DAE4D6}"/>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9E33DDC-BABA-E2CC-8920-31DE7CE3FC9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p>
        </p:txBody>
      </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2103377-FBBA-AD70-9266-831A2992777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44D8DAD-1A59-DB2E-780B-9830EA0D2AE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p>
        </p:txBody>
      </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A6D2E55-9379-6C4B-34BA-4EDBAA3EB3C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8758A2B-0A23-49C4-A1A7-79EB3E792CE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p>
        </p:txBody>
      </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6F0DC54-CCAF-9455-F31D-4FA8BB47C9F2}"/>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C896EFE-E5A6-B7F0-97D1-0B8FE7634AA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35</a:t>
            </a:r>
          </a:p>
        </p:txBody>
      </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EA808B4-5E63-F37A-183B-B6630E4AD86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55E0220-15F9-03B9-7F27-1A3CF0F09F2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p>
        </p:txBody>
      </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45B11D11-B5E9-66F4-F1FA-C8D7622A95E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2275349-0543-C548-F713-7957A1B5D83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p>
        </p:txBody>
      </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8ACA12B-7102-9CE2-98CE-A0C7604BFD4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71ACAAD-F6DC-6F11-BF40-B930C36CFA0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p>
        </p:txBody>
      </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E0EDB92-2CFE-4C98-FAF9-1EF5A845DE1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9DDB0E7-0424-E29F-EB20-ECF19CFF4C0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p>
        </p:txBody>
      </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name="Visio" r:id="rId3" imgW="12763428" imgH="5295720" progId="Visio.Drawing.15">
                  <p:embed/>
                </p:oleObj>
              </mc:Choice>
              <mc:Fallback>
                <p:oleObj name="Visio" r:id="rId3" imgW="12763428" imgH="5295720" progId="Visio.Drawing.15">
                  <p:embed/>
                  <p:pic>
                    <p:nvPicPr>
                      <p:cNvPr id="0" name=""/>
                      <p:cNvPicPr/>
                      <p:nvPr/>
                    </p:nvPicPr>
                    <p:blipFill>
                      <a:blip r:embed="rId4"/>
                      <a:stretch>
                        <a:fillRect/>
                      </a:stretch>
                    </p:blipFill>
                    <p:spPr>
                      <a:xfrm>
                        <a:off x="1403350" y="1322388"/>
                        <a:ext cx="9048750" cy="3754437"/>
                      </a:xfrm>
                      <a:prstGeom prst="rect">
                        <a:avLst/>
                      </a:prstGeom>
                    </p:spPr>
                  </p:pic>
                </p:oleObj>
              </mc:Fallback>
            </mc:AlternateContent>
          </a:graphicData>
        </a:graphic>
      </p:graphicFrame>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D0C7BF65-5FB8-5886-6B5A-8F31F269264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308903AC-A831-88D3-353B-93800BB8510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41</a:t>
            </a:r>
          </a:p>
        </p:txBody>
      </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A5E0765-D2D7-D887-A250-08E1EF4639E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6F4B7A7-6733-2937-16F2-0A86721B97B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43</a:t>
            </a:r>
          </a:p>
        </p:txBody>
      </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175223421"/>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00823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233A8C-4845-91BE-CDC2-D5AC0098DAB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79E767C8-E4D8-6F52-2120-691014DB46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14CDE4C5-6B77-0D2B-7BDD-27F761A298EC}"/>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D43A301D-8281-60A0-CF2F-14230E958BB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3EC6A57-3ADA-5FB8-F638-56D44FAF76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E1FB9B6-6DA8-E24F-FD74-750C5BC7EAB8}"/>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A33F2080-71D4-D584-1AF1-A0AF9D33B491}"/>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11F717A-595D-EF89-DC08-B339AE1D00B9}"/>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6463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en-US" altLang="zh-TW" dirty="0"/>
              <a:t>D</a:t>
            </a: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8714131" cy="5632311"/>
          </a:xfrm>
          <a:prstGeom prst="rect">
            <a:avLst/>
          </a:prstGeom>
        </p:spPr>
        <p:txBody>
          <a:bodyPr wrap="square">
            <a:spAutoFit/>
          </a:bodyPr>
          <a:lstStyle/>
          <a:p>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[2]</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r>
              <a:rPr lang="en-US" altLang="zh-TW" dirty="0"/>
              <a:t> </a:t>
            </a:r>
          </a:p>
          <a:p>
            <a:r>
              <a:rPr lang="en-US" altLang="zh-TW" dirty="0">
                <a:latin typeface="Times New Roman" panose="02020603050405020304" pitchFamily="18" charset="0"/>
                <a:cs typeface="Times New Roman" panose="02020603050405020304" pitchFamily="18" charset="0"/>
              </a:rPr>
              <a:t>[3]</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 Complete Beginner Guide to the Number Theoretic Transform (NTT)," 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[5] Ortega L., K. D., &amp; Dominguez Perez, L. J. (2021).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2021 IEEE 12th Annual Ubiquitous Computing, Electronics &amp;amp; Mobile Communication Conference (UEMCON), 0178–0183. http://dx.doi.org/10.1109/uemcon53757.2021.9666622</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[6] Nguyen, T.-H., Kieu-Do-Nguyen, B., Pham, C.-K., &amp; Hoang, T.-T. (2024).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IEEE Access, 12, 34918–34930. https://doi.org/10.1109/access.2024.3371581</a:t>
            </a:r>
          </a:p>
        </p:txBody>
      </p:sp>
    </p:spTree>
    <p:extLst>
      <p:ext uri="{BB962C8B-B14F-4D97-AF65-F5344CB8AC3E}">
        <p14:creationId xmlns:p14="http://schemas.microsoft.com/office/powerpoint/2010/main" val="35584395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1723"/>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Defined a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
            </a:r>
            <a:endParaRPr lang="zh-CN" altLang="en-US" dirty="0"/>
          </a:p>
        </p:txBody>
      </p:sp>
      <p:grpSp>
        <p:nvGrpSpPr>
          <p:cNvPr id="54" name="组合 53"/>
          <p:cNvGrpSpPr/>
          <p:nvPr/>
        </p:nvGrpSpPr>
        <p:grpSpPr>
          <a:xfrm>
            <a:off x="568443" y="319365"/>
            <a:ext cx="2811529" cy="400110"/>
            <a:chOff x="568442" y="319364"/>
            <a:chExt cx="2811529" cy="400111"/>
          </a:xfrm>
        </p:grpSpPr>
        <p:sp>
          <p:nvSpPr>
            <p:cNvPr id="55" name="文本框 23"/>
            <p:cNvSpPr txBox="1"/>
            <p:nvPr/>
          </p:nvSpPr>
          <p:spPr>
            <a:xfrm>
              <a:off x="665958" y="319364"/>
              <a:ext cx="271401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 </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 </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 ,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r>
                  <a:rPr lang="en-US" altLang="zh-TW" dirty="0">
                    <a:latin typeface="Times New Roman" panose="02020603050405020304" pitchFamily="18" charset="0"/>
                    <a:cs typeface="Times New Roman" panose="02020603050405020304" pitchFamily="18" charset="0"/>
                  </a:rPr>
                  <a:t>.</a:t>
                </a: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 </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b="-95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86025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07</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Calculation 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=0 mod q.</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832624"/>
            <a:ext cx="7937513" cy="707886"/>
          </a:xfrm>
          <a:prstGeom prst="rect">
            <a:avLst/>
          </a:prstGeom>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Algorithms</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15225</TotalTime>
  <Words>4333</Words>
  <Application>Microsoft Office PowerPoint</Application>
  <PresentationFormat>寬螢幕</PresentationFormat>
  <Paragraphs>1121</Paragraphs>
  <Slides>47</Slides>
  <Notes>47</Notes>
  <HiddenSlides>2</HiddenSlides>
  <MMClips>0</MMClips>
  <ScaleCrop>false</ScaleCrop>
  <HeadingPairs>
    <vt:vector size="8" baseType="variant">
      <vt:variant>
        <vt:lpstr>使用字型</vt:lpstr>
      </vt:variant>
      <vt:variant>
        <vt:i4>8</vt:i4>
      </vt:variant>
      <vt:variant>
        <vt:lpstr>佈景主題</vt:lpstr>
      </vt:variant>
      <vt:variant>
        <vt:i4>1</vt:i4>
      </vt:variant>
      <vt:variant>
        <vt:lpstr>內嵌 OLE 伺服程式</vt:lpstr>
      </vt:variant>
      <vt:variant>
        <vt:i4>1</vt:i4>
      </vt:variant>
      <vt:variant>
        <vt:lpstr>投影片標題</vt:lpstr>
      </vt:variant>
      <vt:variant>
        <vt:i4>47</vt:i4>
      </vt:variant>
    </vt:vector>
  </HeadingPairs>
  <TitlesOfParts>
    <vt:vector size="57" baseType="lpstr">
      <vt:lpstr>微软雅黑</vt:lpstr>
      <vt:lpstr>汉仪丫丫体简</vt:lpstr>
      <vt:lpstr>微軟正黑體</vt:lpstr>
      <vt:lpstr>Arial</vt:lpstr>
      <vt:lpstr>Calibri</vt:lpstr>
      <vt:lpstr>Cambria Math</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200</cp:revision>
  <dcterms:created xsi:type="dcterms:W3CDTF">2015-05-05T08:02:14Z</dcterms:created>
  <dcterms:modified xsi:type="dcterms:W3CDTF">2024-11-18T18:58:42Z</dcterms:modified>
</cp:coreProperties>
</file>

<file path=docProps/thumbnail.jpeg>
</file>